
<file path=[Content_Types].xml><?xml version="1.0" encoding="utf-8"?>
<Types xmlns="http://schemas.openxmlformats.org/package/2006/content-types">
  <Default Extension="xml" ContentType="application/xml"/>
  <Default Extension="tif" ContentType="image/tiff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0"/>
    <p:restoredTop sz="94666"/>
  </p:normalViewPr>
  <p:slideViewPr>
    <p:cSldViewPr snapToGrid="0" snapToObjects="1" showGuides="1">
      <p:cViewPr varScale="1">
        <p:scale>
          <a:sx n="102" d="100"/>
          <a:sy n="102" d="100"/>
        </p:scale>
        <p:origin x="28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tiff>
</file>

<file path=ppt/media/image11.tiff>
</file>

<file path=ppt/media/image12.tiff>
</file>

<file path=ppt/media/image2.tif>
</file>

<file path=ppt/media/image3.tif>
</file>

<file path=ppt/media/image4.tif>
</file>

<file path=ppt/media/image5.png>
</file>

<file path=ppt/media/image6.ti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F27D6C-7D20-4748-B912-85B154F2F1B7}" type="datetimeFigureOut">
              <a:rPr lang="en-US" smtClean="0"/>
              <a:t>9/27/17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BE10F-9081-A245-A1E1-323A49CD6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44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235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1CB0EB88-4DE8-4D32-8476-E7E922BA37A1}" type="datetime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9/27/17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B190C0D-3AC0-48E8-A65E-32D311CEC013}" type="slidenum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text styles</a:t>
            </a:r>
          </a:p>
          <a:p>
            <a:pPr marL="685800" lvl="1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DB7C0236-AF9A-4348-BE92-036DF6F78C42}" type="datetime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9/27/17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E727EE6-1048-4E7A-A8B3-8ADDAF9777C9}" type="slidenum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tiff"/><Relationship Id="rId3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Cluster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3917880" y="2620440"/>
            <a:ext cx="6095520" cy="283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With factor correlations of      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       ML1  ML2  ML3   ML4  ML5   ML6  ML7   ML8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ML1  1.00  0.39  0.42  0.60 0.24  0.33 0.18 -0.19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ML2  0.39 1.00 0.62  0.30 0.13  0.46 0.44  0.10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ML3  0.42 0.62 1.00  0.33 0.32  0.53 0.35  0.06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ML4  0.60 0.30 0.33  1.00 0.13  0.44 0.36 -0.15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ML5  0.24 0.13 0.32  0.13 1.00  0.18 0.07  0.07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ML6  0.33 0.46 0.53  0.44 0.18  1.00 0.51 -0.10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ML7  0.18 0.44 0.35  0.36 0.07  0.51 1.00  0.03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ML8 -0.19 0.10 0.06 -0.15 0.07 -0.10 0.03  1.00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Factor Analysis; conventional TP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206944"/>
            <a:ext cx="9144000" cy="5651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852229" y="2532508"/>
            <a:ext cx="1768433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Factor = 7</a:t>
            </a:r>
          </a:p>
          <a:p>
            <a:r>
              <a:rPr lang="en-US" dirty="0"/>
              <a:t>Component =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115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component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500602" y="2211197"/>
            <a:ext cx="9167399" cy="3335493"/>
            <a:chOff x="-23399" y="2975429"/>
            <a:chExt cx="9167399" cy="333549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t="7741" r="37569"/>
            <a:stretch/>
          </p:blipFill>
          <p:spPr>
            <a:xfrm>
              <a:off x="-23399" y="2975429"/>
              <a:ext cx="2860514" cy="2612463"/>
            </a:xfrm>
            <a:prstGeom prst="rect">
              <a:avLst/>
            </a:prstGeom>
            <a:ln w="28575">
              <a:solidFill>
                <a:srgbClr val="FF0100"/>
              </a:solidFill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/>
            <a:srcRect t="7741" r="35714"/>
            <a:stretch/>
          </p:blipFill>
          <p:spPr>
            <a:xfrm>
              <a:off x="6198488" y="2975429"/>
              <a:ext cx="2945512" cy="261246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/>
            <a:srcRect t="7741" r="37549"/>
            <a:stretch/>
          </p:blipFill>
          <p:spPr>
            <a:xfrm>
              <a:off x="3039473" y="2975429"/>
              <a:ext cx="2861452" cy="2612463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175657" y="5849257"/>
              <a:ext cx="333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/>
                <a:t>5 </a:t>
              </a:r>
              <a:endParaRPr lang="en-US" sz="240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281714" y="5849256"/>
              <a:ext cx="333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6</a:t>
              </a:r>
              <a:endParaRPr lang="en-US" sz="2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387771" y="5849255"/>
              <a:ext cx="333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7159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10-2 test point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089132" y="1690690"/>
          <a:ext cx="4013736" cy="4824195"/>
        </p:xfrm>
        <a:graphic>
          <a:graphicData uri="http://schemas.openxmlformats.org/drawingml/2006/table">
            <a:tbl>
              <a:tblPr/>
              <a:tblGrid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</a:tblGrid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上鼻側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上耳側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</a:t>
                      </a: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11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16</a:t>
                      </a:r>
                      <a:endParaRPr lang="fi-FI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17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18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19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20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21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23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28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32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33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10°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uk-UA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38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42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46</a:t>
                      </a:r>
                      <a:endParaRPr lang="uk-UA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47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56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57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60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61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66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下鼻側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67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下耳側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右眼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1812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10-2 test point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089132" y="1690690"/>
          <a:ext cx="4013736" cy="4824195"/>
        </p:xfrm>
        <a:graphic>
          <a:graphicData uri="http://schemas.openxmlformats.org/drawingml/2006/table">
            <a:tbl>
              <a:tblPr/>
              <a:tblGrid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</a:tblGrid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上鼻側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上耳側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fi-FI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10°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uk-UA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uk-UA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下鼻側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下耳側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右眼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1854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Conventional 10-2 test point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089132" y="1908403"/>
          <a:ext cx="4013736" cy="3859356"/>
        </p:xfrm>
        <a:graphic>
          <a:graphicData uri="http://schemas.openxmlformats.org/drawingml/2006/table">
            <a:tbl>
              <a:tblPr/>
              <a:tblGrid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</a:tblGrid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SN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fi-FI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10°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uk-UA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uk-UA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IT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IN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右眼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3285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Inverted 10-2 test point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2082264" y="1980975"/>
          <a:ext cx="4013736" cy="3859356"/>
        </p:xfrm>
        <a:graphic>
          <a:graphicData uri="http://schemas.openxmlformats.org/drawingml/2006/table">
            <a:tbl>
              <a:tblPr/>
              <a:tblGrid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</a:tblGrid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IT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IN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uk-UA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uk-UA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10°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D4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fi-FI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1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SN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右眼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9472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99643" y="2621210"/>
            <a:ext cx="1807214" cy="265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740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10-2 Nakanishi et al. vs Ours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43115" y="2315097"/>
            <a:ext cx="3355463" cy="33554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60786" y="2592181"/>
            <a:ext cx="1807214" cy="2658881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5298577" y="2315096"/>
          <a:ext cx="4013736" cy="3859356"/>
        </p:xfrm>
        <a:graphic>
          <a:graphicData uri="http://schemas.openxmlformats.org/drawingml/2006/table">
            <a:tbl>
              <a:tblPr/>
              <a:tblGrid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  <a:gridCol w="334478"/>
              </a:tblGrid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SN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fi-FI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8E50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10°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uk-UA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uk-UA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IT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IN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613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右眼</a:t>
                      </a: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865" marR="12865" marT="1286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2408720" y="5989786"/>
            <a:ext cx="27494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/>
              <a:t>Nakanishi H</a:t>
            </a:r>
            <a:r>
              <a:rPr lang="en-US" dirty="0"/>
              <a:t>. </a:t>
            </a:r>
            <a:r>
              <a:rPr lang="en-US" altLang="ja-JP" dirty="0"/>
              <a:t>IOVS</a:t>
            </a:r>
            <a:r>
              <a:rPr lang="en-US" dirty="0"/>
              <a:t>. 201</a:t>
            </a:r>
            <a:r>
              <a:rPr lang="en-US" altLang="ja-JP" dirty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70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graphicFrame>
        <p:nvGraphicFramePr>
          <p:cNvPr id="81" name="Table 2"/>
          <p:cNvGraphicFramePr/>
          <p:nvPr/>
        </p:nvGraphicFramePr>
        <p:xfrm>
          <a:off x="4019760" y="1990080"/>
          <a:ext cx="4152240" cy="2877480"/>
        </p:xfrm>
        <a:graphic>
          <a:graphicData uri="http://schemas.openxmlformats.org/drawingml/2006/table">
            <a:tbl>
              <a:tblPr/>
              <a:tblGrid>
                <a:gridCol w="2076120"/>
                <a:gridCol w="2076120"/>
              </a:tblGrid>
              <a:tr h="4107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</a:tr>
              <a:tr h="410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Age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55.13±9.9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10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Gender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338:937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</a:tr>
              <a:tr h="410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R/L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640:635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10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NTG:POAG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709:566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</a:tr>
              <a:tr h="410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MD(24-2)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-6.88±6.8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129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VFI(24-2)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80.0±21 %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Number of factors = 8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83" name="Picture 3"/>
          <p:cNvPicPr/>
          <p:nvPr/>
        </p:nvPicPr>
        <p:blipFill>
          <a:blip r:embed="rId2"/>
          <a:stretch/>
        </p:blipFill>
        <p:spPr>
          <a:xfrm>
            <a:off x="799200" y="1690560"/>
            <a:ext cx="5296320" cy="4769640"/>
          </a:xfrm>
          <a:prstGeom prst="rect">
            <a:avLst/>
          </a:prstGeom>
          <a:ln>
            <a:noFill/>
          </a:ln>
        </p:spPr>
      </p:pic>
      <p:pic>
        <p:nvPicPr>
          <p:cNvPr id="84" name="Picture 4"/>
          <p:cNvPicPr/>
          <p:nvPr/>
        </p:nvPicPr>
        <p:blipFill>
          <a:blip r:embed="rId3"/>
          <a:stretch/>
        </p:blipFill>
        <p:spPr>
          <a:xfrm>
            <a:off x="7239960" y="2347560"/>
            <a:ext cx="3837240" cy="3455640"/>
          </a:xfrm>
          <a:prstGeom prst="rect">
            <a:avLst/>
          </a:prstGeom>
          <a:ln>
            <a:noFill/>
          </a:ln>
        </p:spPr>
      </p:pic>
      <p:sp>
        <p:nvSpPr>
          <p:cNvPr id="85" name="CustomShape 2"/>
          <p:cNvSpPr/>
          <p:nvPr/>
        </p:nvSpPr>
        <p:spPr>
          <a:xfrm>
            <a:off x="8256600" y="6091560"/>
            <a:ext cx="18043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Num of factor = 9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Cumulative Var         0.78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30-2 clustering(factor analysis)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graphicFrame>
        <p:nvGraphicFramePr>
          <p:cNvPr id="89" name="Table 2"/>
          <p:cNvGraphicFramePr/>
          <p:nvPr/>
        </p:nvGraphicFramePr>
        <p:xfrm>
          <a:off x="3833640" y="2168640"/>
          <a:ext cx="4525200" cy="4350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  <a:gridCol w="301680"/>
                <a:gridCol w="301680"/>
                <a:gridCol w="301680"/>
                <a:gridCol w="301680"/>
                <a:gridCol w="301680"/>
                <a:gridCol w="301680"/>
                <a:gridCol w="301680"/>
                <a:gridCol w="301680"/>
                <a:gridCol w="301680"/>
                <a:gridCol w="301680"/>
                <a:gridCol w="301680"/>
                <a:gridCol w="301680"/>
                <a:gridCol w="301680"/>
              </a:tblGrid>
              <a:tr h="3168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168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280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上鼻側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上耳側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80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280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280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280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280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280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280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280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280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下鼻側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下耳側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68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280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3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右眼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68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1520" marR="115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B w="12240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24-2 clustering(factor analysis)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graphicFrame>
        <p:nvGraphicFramePr>
          <p:cNvPr id="91" name="Table 2"/>
          <p:cNvGraphicFramePr/>
          <p:nvPr/>
        </p:nvGraphicFramePr>
        <p:xfrm>
          <a:off x="4280040" y="2103840"/>
          <a:ext cx="3631680" cy="3809520"/>
        </p:xfrm>
        <a:graphic>
          <a:graphicData uri="http://schemas.openxmlformats.org/drawingml/2006/table">
            <a:tbl>
              <a:tblPr/>
              <a:tblGrid>
                <a:gridCol w="330120"/>
                <a:gridCol w="330120"/>
                <a:gridCol w="330120"/>
                <a:gridCol w="330120"/>
                <a:gridCol w="330120"/>
                <a:gridCol w="330120"/>
                <a:gridCol w="330120"/>
                <a:gridCol w="330120"/>
                <a:gridCol w="330120"/>
                <a:gridCol w="330120"/>
                <a:gridCol w="330480"/>
              </a:tblGrid>
              <a:tr h="3171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NU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TU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171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171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171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171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×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30°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171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×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171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171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171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171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NL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1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TL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1788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右眼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2600" marR="12600">
                    <a:lnT w="25200">
                      <a:solidFill>
                        <a:srgbClr val="000000"/>
                      </a:solidFill>
                    </a:lnT>
                    <a:lnB w="2520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252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combined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93" name="Picture 4"/>
          <p:cNvPicPr/>
          <p:nvPr/>
        </p:nvPicPr>
        <p:blipFill>
          <a:blip r:embed="rId2"/>
          <a:stretch/>
        </p:blipFill>
        <p:spPr>
          <a:xfrm>
            <a:off x="3360600" y="1690560"/>
            <a:ext cx="5191560" cy="4675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95" name="Picture 94"/>
          <p:cNvPicPr/>
          <p:nvPr/>
        </p:nvPicPr>
        <p:blipFill>
          <a:blip r:embed="rId2"/>
          <a:stretch/>
        </p:blipFill>
        <p:spPr>
          <a:xfrm>
            <a:off x="549720" y="738720"/>
            <a:ext cx="11248560" cy="5495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97" name="Picture 4"/>
          <p:cNvPicPr/>
          <p:nvPr/>
        </p:nvPicPr>
        <p:blipFill>
          <a:blip r:embed="rId2"/>
          <a:srcRect t="48313"/>
          <a:stretch/>
        </p:blipFill>
        <p:spPr>
          <a:xfrm>
            <a:off x="3060000" y="2038680"/>
            <a:ext cx="6072120" cy="3544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721</TotalTime>
  <Words>699</Words>
  <Application>Microsoft Macintosh PowerPoint</Application>
  <PresentationFormat>Widescreen</PresentationFormat>
  <Paragraphs>691</Paragraphs>
  <Slides>18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Calibri</vt:lpstr>
      <vt:lpstr>Calibri Light</vt:lpstr>
      <vt:lpstr>DejaVu Sans</vt:lpstr>
      <vt:lpstr>Symbol</vt:lpstr>
      <vt:lpstr>Times New Roman</vt:lpstr>
      <vt:lpstr>Wingdings</vt:lpstr>
      <vt:lpstr>Arial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Factor Analysis; conventional TP </vt:lpstr>
      <vt:lpstr>Number of component</vt:lpstr>
      <vt:lpstr>10-2 test point</vt:lpstr>
      <vt:lpstr>10-2 test point</vt:lpstr>
      <vt:lpstr>Conventional 10-2 test point</vt:lpstr>
      <vt:lpstr>Inverted 10-2 test point</vt:lpstr>
      <vt:lpstr>PowerPoint Presentation</vt:lpstr>
      <vt:lpstr>10-2 Nakanishi et al. vs Ours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</dc:title>
  <dc:subject/>
  <dc:creator>小川俊平</dc:creator>
  <dc:description/>
  <cp:lastModifiedBy>小川俊平</cp:lastModifiedBy>
  <cp:revision>15</cp:revision>
  <dcterms:created xsi:type="dcterms:W3CDTF">2017-05-25T14:21:59Z</dcterms:created>
  <dcterms:modified xsi:type="dcterms:W3CDTF">2017-09-27T08:13:14Z</dcterms:modified>
  <dc:language>ja-JP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15.0033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9</vt:i4>
  </property>
</Properties>
</file>